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961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17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412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06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182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0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5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23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462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17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2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F288F-9E30-534D-B79A-DC07DDAA4496}" type="datetimeFigureOut">
              <a:rPr lang="en-US" smtClean="0"/>
              <a:t>12/19/15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39D6E-620A-6045-9541-FE4E53F89D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27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95001"/>
            <a:ext cx="9144000" cy="2387600"/>
          </a:xfrm>
        </p:spPr>
        <p:txBody>
          <a:bodyPr>
            <a:normAutofit/>
          </a:bodyPr>
          <a:lstStyle/>
          <a:p>
            <a:r>
              <a:rPr lang="en-US" sz="5500" b="1" dirty="0" smtClean="0">
                <a:latin typeface="Times New Roman" charset="0"/>
                <a:ea typeface="Times New Roman" charset="0"/>
                <a:cs typeface="Times New Roman" charset="0"/>
              </a:rPr>
              <a:t>Cornell MEng </a:t>
            </a:r>
            <a:br>
              <a:rPr lang="en-US" sz="5500" b="1" dirty="0" smtClean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5500" b="1" dirty="0" smtClean="0">
                <a:latin typeface="Times New Roman" charset="0"/>
                <a:ea typeface="Times New Roman" charset="0"/>
                <a:cs typeface="Times New Roman" charset="0"/>
              </a:rPr>
              <a:t>Data Forecasting Project</a:t>
            </a:r>
            <a:r>
              <a:rPr lang="en-US" sz="5500" b="1" smtClean="0">
                <a:latin typeface="Times New Roman" charset="0"/>
                <a:ea typeface="Times New Roman" charset="0"/>
                <a:cs typeface="Times New Roman" charset="0"/>
              </a:rPr>
              <a:t/>
            </a:r>
            <a:br>
              <a:rPr lang="en-US" sz="5500" b="1" smtClean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3000" b="1" smtClean="0">
                <a:latin typeface="Times New Roman" charset="0"/>
                <a:ea typeface="Times New Roman" charset="0"/>
                <a:cs typeface="Times New Roman" charset="0"/>
              </a:rPr>
              <a:t>Week 1</a:t>
            </a:r>
            <a:r>
              <a:rPr lang="en-US" sz="5500" b="1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55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48207"/>
            <a:ext cx="9259614" cy="2152376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Team: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Abhishek Dixit, Benjamin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Elbaz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, </a:t>
            </a:r>
          </a:p>
          <a:p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Anqi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Huang,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Shuang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Wei</a:t>
            </a:r>
          </a:p>
          <a:p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Advisor: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Kris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Iyer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Date: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Dec 16</a:t>
            </a:r>
            <a:r>
              <a:rPr lang="en-US" baseline="30000" dirty="0" smtClean="0">
                <a:latin typeface="Times New Roman" charset="0"/>
                <a:ea typeface="Times New Roman" charset="0"/>
                <a:cs typeface="Times New Roman" charset="0"/>
              </a:rPr>
              <a:t>th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, 2015 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-1"/>
            <a:ext cx="12192000" cy="299545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u screen b31b1b.psd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74"/>
          <a:stretch/>
        </p:blipFill>
        <p:spPr>
          <a:xfrm>
            <a:off x="299574" y="391619"/>
            <a:ext cx="1355805" cy="12418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740" y="543063"/>
            <a:ext cx="3209743" cy="9744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4235" y="0"/>
            <a:ext cx="2373867" cy="189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4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"/>
            <a:ext cx="12192000" cy="299545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u screen b31b1b.psd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74"/>
          <a:stretch/>
        </p:blipFill>
        <p:spPr>
          <a:xfrm>
            <a:off x="299574" y="391619"/>
            <a:ext cx="1355805" cy="124186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257096" y="774025"/>
            <a:ext cx="753329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 smtClean="0">
                <a:latin typeface="Times New Roman" charset="0"/>
                <a:ea typeface="Times New Roman" charset="0"/>
                <a:cs typeface="Times New Roman" charset="0"/>
              </a:rPr>
              <a:t>Product Selected</a:t>
            </a:r>
            <a:endParaRPr lang="en-US" sz="5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1203617"/>
              </p:ext>
            </p:extLst>
          </p:nvPr>
        </p:nvGraphicFramePr>
        <p:xfrm>
          <a:off x="6275113" y="2615706"/>
          <a:ext cx="5328307" cy="2508086"/>
        </p:xfrm>
        <a:graphic>
          <a:graphicData uri="http://schemas.openxmlformats.org/drawingml/2006/table">
            <a:tbl>
              <a:tblPr firstRow="1" bandRow="1"/>
              <a:tblGrid>
                <a:gridCol w="2196980"/>
                <a:gridCol w="3131327"/>
              </a:tblGrid>
              <a:tr h="7006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GPF Code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GPF Description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</a:tr>
              <a:tr h="3917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3128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Bravecto chewable tablets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  <a:tr h="3574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2780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Zuprevo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74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0467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Panacur Susp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  <a:tr h="3574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0493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Revalor 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31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5929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Mometamax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930166" y="2222938"/>
            <a:ext cx="45404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Recommend 5 products to be analyzed</a:t>
            </a:r>
          </a:p>
          <a:p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Data needed to generate forecast: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External market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data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Vet’s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inventory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status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3­ year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daily sales data </a:t>
            </a:r>
            <a:endParaRPr lang="en-US" dirty="0" smtClean="0">
              <a:effectLst/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79155" y="2222938"/>
            <a:ext cx="4871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5 Products selected for forecasting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1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"/>
            <a:ext cx="12192000" cy="299545"/>
          </a:xfrm>
          <a:prstGeom prst="rect">
            <a:avLst/>
          </a:prstGeom>
          <a:solidFill>
            <a:srgbClr val="B31B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u screen b31b1b.psd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74"/>
          <a:stretch/>
        </p:blipFill>
        <p:spPr>
          <a:xfrm>
            <a:off x="299574" y="391619"/>
            <a:ext cx="1355805" cy="12418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96358" y="658610"/>
            <a:ext cx="687376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 smtClean="0">
                <a:latin typeface="Times New Roman" charset="0"/>
                <a:ea typeface="Times New Roman" charset="0"/>
                <a:cs typeface="Times New Roman" charset="0"/>
              </a:rPr>
              <a:t>Methodology</a:t>
            </a:r>
            <a:endParaRPr lang="en-US" sz="5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93245"/>
              </p:ext>
            </p:extLst>
          </p:nvPr>
        </p:nvGraphicFramePr>
        <p:xfrm>
          <a:off x="8060138" y="697176"/>
          <a:ext cx="2419972" cy="2413000"/>
        </p:xfrm>
        <a:graphic>
          <a:graphicData uri="http://schemas.openxmlformats.org/drawingml/2006/table">
            <a:tbl>
              <a:tblPr/>
              <a:tblGrid>
                <a:gridCol w="1155968"/>
                <a:gridCol w="1264004"/>
              </a:tblGrid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Rank </a:t>
                      </a:r>
                      <a:r>
                        <a:rPr lang="en-US" sz="15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Sales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Rank Error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</a:tr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3218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3218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1462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5527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0493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2780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1203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1203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2041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1411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1786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0493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0467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9050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1411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5929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5929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0467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99574" y="1879450"/>
            <a:ext cx="502917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Step 1: Rank top ten products based on sales (per year)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Step 2: Rank top ten products based on error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Interpretation of Error: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Error=(1-DFA)*Sales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Step 3: Find 12 distinct products among 20 products in step 1 &amp; step 2.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Step 4: Compute Correlation between 12 distinct products 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High correlation: between 0.6 and 1</a:t>
            </a:r>
          </a:p>
          <a:p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Step 5: Recommend 5 products with less correlation, high sales, and high error.</a:t>
            </a:r>
          </a:p>
          <a:p>
            <a:endParaRPr lang="en-US" sz="20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046162"/>
              </p:ext>
            </p:extLst>
          </p:nvPr>
        </p:nvGraphicFramePr>
        <p:xfrm>
          <a:off x="6001406" y="3507808"/>
          <a:ext cx="5930460" cy="3086512"/>
        </p:xfrm>
        <a:graphic>
          <a:graphicData uri="http://schemas.openxmlformats.org/drawingml/2006/table">
            <a:tbl>
              <a:tblPr/>
              <a:tblGrid>
                <a:gridCol w="468730"/>
                <a:gridCol w="443256"/>
                <a:gridCol w="443256"/>
                <a:gridCol w="443256"/>
                <a:gridCol w="443256"/>
                <a:gridCol w="443256"/>
                <a:gridCol w="443256"/>
                <a:gridCol w="514585"/>
                <a:gridCol w="514585"/>
                <a:gridCol w="443256"/>
                <a:gridCol w="443256"/>
                <a:gridCol w="443256"/>
                <a:gridCol w="443256"/>
              </a:tblGrid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Product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0467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0493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1203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1411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1462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1786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2041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2780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3218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5527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5929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9050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0467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0.61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0.44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-0.68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0493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-0.06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-0.27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0.44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-0.19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-0.28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0.22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1203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-0.09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0.62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-0.73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0.39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-0.71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-0.82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1411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-0.06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0.84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-0.72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0.74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1462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-0.27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-0.09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-0.22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-0.05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0.32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1786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0.61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0.44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0.62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-0.22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-0.69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-0.51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2041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-0.19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-0.73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0.60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-0.29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2780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0.44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0.39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0.84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0.65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3218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-0.71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-0.43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-0.69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0.80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5527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-0.68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-0.28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-0.82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-0.72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-0.51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0.80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-0.59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5929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0.08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0.22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-0.05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0.07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0.60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0.11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74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Calibri" charset="0"/>
                        </a:rPr>
                        <a:t>9050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-0.39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0.74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0.32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-0.29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9C0006"/>
                          </a:solidFill>
                          <a:effectLst/>
                          <a:latin typeface="Calibri" charset="0"/>
                        </a:rPr>
                        <a:t>0.65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-0.59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-0.42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</a:t>
                      </a:r>
                    </a:p>
                  </a:txBody>
                  <a:tcPr marL="12073" marR="12073" marT="1207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 rot="10800000" flipV="1">
            <a:off x="7126013" y="3138476"/>
            <a:ext cx="5281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12 Products Monthly Sales Correlation 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31976" y="327844"/>
            <a:ext cx="4138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Top 10 Products for Sales and Error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1998</TotalTime>
  <Words>420</Words>
  <Application>Microsoft Macintosh PowerPoint</Application>
  <PresentationFormat>Widescreen</PresentationFormat>
  <Paragraphs>226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Times New Roman</vt:lpstr>
      <vt:lpstr>Arial</vt:lpstr>
      <vt:lpstr>Office Theme</vt:lpstr>
      <vt:lpstr>Cornell MEng  Data Forecasting Project Week 1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Shuang Wei</dc:creator>
  <cp:lastModifiedBy>Shuang Wei</cp:lastModifiedBy>
  <cp:revision>16</cp:revision>
  <dcterms:created xsi:type="dcterms:W3CDTF">2015-12-17T20:58:47Z</dcterms:created>
  <dcterms:modified xsi:type="dcterms:W3CDTF">2015-12-19T06:40:59Z</dcterms:modified>
</cp:coreProperties>
</file>

<file path=docProps/thumbnail.jpeg>
</file>